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4" r:id="rId6"/>
    <p:sldId id="262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AF0E26-CDFB-A94E-8371-EC4F1185A2B1}" type="datetimeFigureOut">
              <a:rPr lang="en-US" smtClean="0"/>
              <a:t>8/4/20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256B8-D26F-774F-9D48-8C15F4471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32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256B8-D26F-774F-9D48-8C15F44712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54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611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3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86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247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07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191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49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428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76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16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8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04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5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62B6A451-7A78-424E-905A-0BB4B507AA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91" b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1" name="Rectangle 27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985C27-F003-9145-A679-4F4716AA8E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0452" y="5049616"/>
            <a:ext cx="6326895" cy="778542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002060"/>
                </a:solidFill>
              </a:rPr>
              <a:t>Management – Colombia 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8153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2E2A6-A2CB-2641-A628-47D73F297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993" y="219456"/>
            <a:ext cx="10499355" cy="1566813"/>
          </a:xfrm>
        </p:spPr>
        <p:txBody>
          <a:bodyPr>
            <a:normAutofit fontScale="90000"/>
          </a:bodyPr>
          <a:lstStyle/>
          <a:p>
            <a:pPr algn="ctr"/>
            <a:br>
              <a:rPr lang="en-US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Management Score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sz="2000" b="1" dirty="0">
                <a:solidFill>
                  <a:srgbClr val="C00000"/>
                </a:solidFill>
              </a:rPr>
              <a:t>Colombia (Industry Edit 2018) </a:t>
            </a:r>
            <a:r>
              <a:rPr lang="en-US" sz="2000" b="1" dirty="0"/>
              <a:t>vs. </a:t>
            </a:r>
            <a:r>
              <a:rPr lang="en-US" sz="2000" b="1" dirty="0">
                <a:solidFill>
                  <a:srgbClr val="002060"/>
                </a:solidFill>
              </a:rPr>
              <a:t>USA (Annual Survey of Manufactories 2010 and 2015)</a:t>
            </a:r>
            <a:br>
              <a:rPr lang="en-US" sz="2200" b="1" dirty="0">
                <a:solidFill>
                  <a:srgbClr val="002060"/>
                </a:solidFill>
              </a:rPr>
            </a:br>
            <a:r>
              <a:rPr lang="en-US" sz="2200" b="1" dirty="0">
                <a:solidFill>
                  <a:srgbClr val="002060"/>
                </a:solidFill>
              </a:rPr>
              <a:t>       </a:t>
            </a:r>
            <a:endParaRPr lang="en-US" sz="3100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0F212E-2EE8-B74C-993F-B7D31618EC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994" y="2206626"/>
            <a:ext cx="6812627" cy="4081589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E628AD0-24E0-8143-9AFE-63A852C04B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963510"/>
              </p:ext>
            </p:extLst>
          </p:nvPr>
        </p:nvGraphicFramePr>
        <p:xfrm>
          <a:off x="8200362" y="2630179"/>
          <a:ext cx="3335964" cy="1883724"/>
        </p:xfrm>
        <a:graphic>
          <a:graphicData uri="http://schemas.openxmlformats.org/drawingml/2006/table">
            <a:tbl>
              <a:tblPr firstRow="1" bandRow="1"/>
              <a:tblGrid>
                <a:gridCol w="1391682">
                  <a:extLst>
                    <a:ext uri="{9D8B030D-6E8A-4147-A177-3AD203B41FA5}">
                      <a16:colId xmlns:a16="http://schemas.microsoft.com/office/drawing/2014/main" val="13795394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900911586"/>
                    </a:ext>
                  </a:extLst>
                </a:gridCol>
                <a:gridCol w="1029882">
                  <a:extLst>
                    <a:ext uri="{9D8B030D-6E8A-4147-A177-3AD203B41FA5}">
                      <a16:colId xmlns:a16="http://schemas.microsoft.com/office/drawing/2014/main" val="675009355"/>
                    </a:ext>
                  </a:extLst>
                </a:gridCol>
              </a:tblGrid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Statistic (mean)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Colombia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USA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6537358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Management(1-16)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0.37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0.61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7532092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No Incentives (1-8)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0.55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0.64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2849013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Incentives (9-16)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0.22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0.58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5350704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Size (Firm Employment)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125.5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177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017794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C25C199-48FA-CC44-8A90-6C544ED20DD3}"/>
              </a:ext>
            </a:extLst>
          </p:cNvPr>
          <p:cNvSpPr txBox="1"/>
          <p:nvPr/>
        </p:nvSpPr>
        <p:spPr>
          <a:xfrm>
            <a:off x="1392864" y="6288215"/>
            <a:ext cx="37532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Iacovone / Fernández (2020) and Bloom (2019)</a:t>
            </a:r>
          </a:p>
        </p:txBody>
      </p:sp>
    </p:spTree>
    <p:extLst>
      <p:ext uri="{BB962C8B-B14F-4D97-AF65-F5344CB8AC3E}">
        <p14:creationId xmlns:p14="http://schemas.microsoft.com/office/powerpoint/2010/main" val="3653653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0417A-EBAD-284C-9A0C-C0AB3C6ED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004" y="551665"/>
            <a:ext cx="10168128" cy="117957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Employment and Management</a:t>
            </a:r>
            <a:br>
              <a:rPr lang="en-US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400" b="1" dirty="0">
                <a:solidFill>
                  <a:srgbClr val="C00000"/>
                </a:solidFill>
              </a:rPr>
              <a:t>Colombia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768CA7-9F34-154B-8E11-33D28E9B3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9162" y="2186085"/>
            <a:ext cx="7094851" cy="41409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8C16C3-33BE-4044-837E-5EDC1467B091}"/>
              </a:ext>
            </a:extLst>
          </p:cNvPr>
          <p:cNvSpPr txBox="1"/>
          <p:nvPr/>
        </p:nvSpPr>
        <p:spPr>
          <a:xfrm>
            <a:off x="2342707" y="6326986"/>
            <a:ext cx="37532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Iacovone / Fernández (2020) and Bloom (2019)</a:t>
            </a:r>
          </a:p>
        </p:txBody>
      </p:sp>
    </p:spTree>
    <p:extLst>
      <p:ext uri="{BB962C8B-B14F-4D97-AF65-F5344CB8AC3E}">
        <p14:creationId xmlns:p14="http://schemas.microsoft.com/office/powerpoint/2010/main" val="34760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D08818-E528-2842-8E07-565AD7C12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985705"/>
            <a:ext cx="3438144" cy="1124712"/>
          </a:xfrm>
        </p:spPr>
        <p:txBody>
          <a:bodyPr anchor="b">
            <a:no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Performance and Management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618AB4E-02BE-4EF4-8786-13071D884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562953" cy="3207258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02060"/>
                </a:solidFill>
              </a:rPr>
              <a:t>Performance measured by the average of:</a:t>
            </a:r>
          </a:p>
          <a:p>
            <a:r>
              <a:rPr lang="en-US" sz="1700" dirty="0">
                <a:solidFill>
                  <a:srgbClr val="0070C0"/>
                </a:solidFill>
              </a:rPr>
              <a:t>Labor productivity</a:t>
            </a:r>
          </a:p>
          <a:p>
            <a:r>
              <a:rPr lang="en-US" sz="1700" dirty="0">
                <a:solidFill>
                  <a:srgbClr val="0070C0"/>
                </a:solidFill>
              </a:rPr>
              <a:t>Exports, </a:t>
            </a:r>
          </a:p>
          <a:p>
            <a:r>
              <a:rPr lang="en-US" sz="1700" dirty="0">
                <a:solidFill>
                  <a:srgbClr val="0070C0"/>
                </a:solidFill>
              </a:rPr>
              <a:t>Operating Profit</a:t>
            </a:r>
          </a:p>
          <a:p>
            <a:r>
              <a:rPr lang="en-US" sz="1700" dirty="0">
                <a:solidFill>
                  <a:srgbClr val="0070C0"/>
                </a:solidFill>
              </a:rPr>
              <a:t>IP registers, </a:t>
            </a:r>
          </a:p>
          <a:p>
            <a:r>
              <a:rPr lang="en-US" sz="1700" dirty="0">
                <a:solidFill>
                  <a:srgbClr val="0070C0"/>
                </a:solidFill>
              </a:rPr>
              <a:t>Wage per Employee,</a:t>
            </a:r>
          </a:p>
          <a:p>
            <a:r>
              <a:rPr lang="en-US" sz="1700" dirty="0">
                <a:solidFill>
                  <a:srgbClr val="0070C0"/>
                </a:solidFill>
              </a:rPr>
              <a:t>Investment on Research, Development and Innovation.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ADA24D-1E21-FF44-8AEF-C5237FCEB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332" y="1047255"/>
            <a:ext cx="7262263" cy="487805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C8236E-16EE-6E44-BCCB-2679BFA48918}"/>
              </a:ext>
            </a:extLst>
          </p:cNvPr>
          <p:cNvSpPr/>
          <p:nvPr/>
        </p:nvSpPr>
        <p:spPr>
          <a:xfrm>
            <a:off x="4603120" y="6085116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</p:spTree>
    <p:extLst>
      <p:ext uri="{BB962C8B-B14F-4D97-AF65-F5344CB8AC3E}">
        <p14:creationId xmlns:p14="http://schemas.microsoft.com/office/powerpoint/2010/main" val="1787628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17" y="473467"/>
            <a:ext cx="11201400" cy="1227741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Firm Management Score and Performance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017" y="2150089"/>
            <a:ext cx="3092811" cy="3959352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rgbClr val="0070C0"/>
                </a:solidFill>
              </a:rPr>
              <a:t>Equation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FDD365-67EB-D040-9ABD-C7A1CB2CF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8074" y="2224950"/>
            <a:ext cx="7485479" cy="39673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51029BC-65E7-F248-B97F-EC709E659586}"/>
              </a:ext>
            </a:extLst>
          </p:cNvPr>
          <p:cNvSpPr/>
          <p:nvPr/>
        </p:nvSpPr>
        <p:spPr>
          <a:xfrm>
            <a:off x="4167184" y="6417447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</p:spTree>
    <p:extLst>
      <p:ext uri="{BB962C8B-B14F-4D97-AF65-F5344CB8AC3E}">
        <p14:creationId xmlns:p14="http://schemas.microsoft.com/office/powerpoint/2010/main" val="3056689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324612"/>
            <a:ext cx="11201400" cy="1106424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Firm Management Score and Performance (2)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9911" y="1900517"/>
            <a:ext cx="3092811" cy="3959352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rgbClr val="0070C0"/>
                </a:solidFill>
              </a:rPr>
              <a:t>Log - Level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18EB2624-A23E-224D-9B85-936B4AA1F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79" y="1637864"/>
            <a:ext cx="7378922" cy="460461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429768" y="6296325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</p:spTree>
    <p:extLst>
      <p:ext uri="{BB962C8B-B14F-4D97-AF65-F5344CB8AC3E}">
        <p14:creationId xmlns:p14="http://schemas.microsoft.com/office/powerpoint/2010/main" val="3087402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324612"/>
            <a:ext cx="11201400" cy="1106424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China Import Share and Management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9911" y="1900517"/>
            <a:ext cx="3092811" cy="3959352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rgbClr val="0070C0"/>
                </a:solidFill>
              </a:rPr>
              <a:t>Level – Level</a:t>
            </a:r>
          </a:p>
          <a:p>
            <a:r>
              <a:rPr lang="en-US" sz="1700" dirty="0">
                <a:solidFill>
                  <a:srgbClr val="0070C0"/>
                </a:solidFill>
              </a:rPr>
              <a:t>Negative sign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663684" y="6025242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66A645-4FF4-154F-8031-416E242C1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02" y="1900517"/>
            <a:ext cx="5847103" cy="354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75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17" y="473467"/>
            <a:ext cx="11201400" cy="1227741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Gravity Equation and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017" y="2150089"/>
            <a:ext cx="3092811" cy="3959352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rgbClr val="0070C0"/>
                </a:solidFill>
              </a:rPr>
              <a:t>Equation</a:t>
            </a:r>
          </a:p>
          <a:p>
            <a:r>
              <a:rPr lang="en-US" sz="1700" dirty="0">
                <a:solidFill>
                  <a:srgbClr val="0070C0"/>
                </a:solidFill>
              </a:rPr>
              <a:t>Positive Sign</a:t>
            </a:r>
          </a:p>
          <a:p>
            <a:r>
              <a:rPr lang="en-US" sz="1700" dirty="0">
                <a:solidFill>
                  <a:srgbClr val="0070C0"/>
                </a:solidFill>
              </a:rPr>
              <a:t>Log - level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1029BC-65E7-F248-B97F-EC709E659586}"/>
              </a:ext>
            </a:extLst>
          </p:cNvPr>
          <p:cNvSpPr/>
          <p:nvPr/>
        </p:nvSpPr>
        <p:spPr>
          <a:xfrm>
            <a:off x="3879757" y="6384533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9B81851-6E50-CE46-90CA-683DD7C8D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104" y="2150089"/>
            <a:ext cx="7833613" cy="422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144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84" y="578842"/>
            <a:ext cx="11201400" cy="1106424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Trade Outcomes and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9911" y="1900517"/>
            <a:ext cx="3092811" cy="3959352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rgbClr val="0070C0"/>
                </a:solidFill>
              </a:rPr>
              <a:t>Log – Level</a:t>
            </a:r>
          </a:p>
          <a:p>
            <a:r>
              <a:rPr lang="en-US" sz="1700" dirty="0">
                <a:solidFill>
                  <a:srgbClr val="0070C0"/>
                </a:solidFill>
              </a:rPr>
              <a:t>Negative sign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663684" y="6025242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1A13FB-B655-0448-8DAB-10DFEFD40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68" y="2264734"/>
            <a:ext cx="7070651" cy="376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2241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221</Words>
  <Application>Microsoft Macintosh PowerPoint</Application>
  <PresentationFormat>Widescreen</PresentationFormat>
  <Paragraphs>51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Avenir Next LT Pro</vt:lpstr>
      <vt:lpstr>Calibri</vt:lpstr>
      <vt:lpstr>AccentBoxVTI</vt:lpstr>
      <vt:lpstr>PowerPoint Presentation</vt:lpstr>
      <vt:lpstr> Management Score   Colombia (Industry Edit 2018) vs. USA (Annual Survey of Manufactories 2010 and 2015)        </vt:lpstr>
      <vt:lpstr>Employment and Management Colombia</vt:lpstr>
      <vt:lpstr>Performance and Management</vt:lpstr>
      <vt:lpstr>Firm Management Score and Performance (1)</vt:lpstr>
      <vt:lpstr>Firm Management Score and Performance (2)</vt:lpstr>
      <vt:lpstr>China Import Share and Management</vt:lpstr>
      <vt:lpstr>Gravity Equation and Management</vt:lpstr>
      <vt:lpstr>Trade Outcomes and Management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 Fernandez</dc:creator>
  <cp:lastModifiedBy>Javier Fernandez</cp:lastModifiedBy>
  <cp:revision>12</cp:revision>
  <dcterms:created xsi:type="dcterms:W3CDTF">2020-08-05T00:35:30Z</dcterms:created>
  <dcterms:modified xsi:type="dcterms:W3CDTF">2020-08-05T01:10:52Z</dcterms:modified>
</cp:coreProperties>
</file>

<file path=docProps/thumbnail.jpeg>
</file>